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46"/>
  </p:notesMasterIdLst>
  <p:sldIdLst>
    <p:sldId id="303" r:id="rId2"/>
    <p:sldId id="258" r:id="rId3"/>
    <p:sldId id="304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305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306" r:id="rId35"/>
    <p:sldId id="293" r:id="rId36"/>
    <p:sldId id="294" r:id="rId37"/>
    <p:sldId id="307" r:id="rId38"/>
    <p:sldId id="296" r:id="rId39"/>
    <p:sldId id="308" r:id="rId40"/>
    <p:sldId id="298" r:id="rId41"/>
    <p:sldId id="299" r:id="rId42"/>
    <p:sldId id="300" r:id="rId43"/>
    <p:sldId id="301" r:id="rId44"/>
    <p:sldId id="309" r:id="rId45"/>
  </p:sldIdLst>
  <p:sldSz cx="9144000" cy="6858000" type="screen4x3"/>
  <p:notesSz cx="6858000" cy="9144000"/>
  <p:embeddedFontLst>
    <p:embeddedFont>
      <p:font typeface="맑은 고딕" pitchFamily="50" charset="-127"/>
      <p:regular r:id="rId47"/>
      <p:bold r:id="rId48"/>
    </p:embeddedFont>
    <p:embeddedFont>
      <p:font typeface="HY견고딕" pitchFamily="18" charset="-127"/>
      <p:regular r:id="rId49"/>
    </p:embeddedFont>
    <p:embeddedFont>
      <p:font typeface="나눔손글씨 펜" pitchFamily="66" charset="-127"/>
      <p:regular r:id="rId50"/>
    </p:embeddedFont>
    <p:embeddedFont>
      <p:font typeface="Tahoma" pitchFamily="34" charset="0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850" y="-8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5428C-B804-4834-AB7B-DB3061418425}" type="datetimeFigureOut">
              <a:rPr lang="ko-KR" altLang="en-US" smtClean="0"/>
              <a:t>2014-10-02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CDC39-2F82-4975-8747-205665822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7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159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491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3448475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084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1608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30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2014-10-02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338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0" r:id="rId6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6</a:t>
            </a:r>
            <a:r>
              <a:rPr lang="ko-KR" altLang="en-US" smtClean="0"/>
              <a:t>장</a:t>
            </a:r>
            <a:r>
              <a:rPr lang="en-US" altLang="ko-KR" smtClean="0"/>
              <a:t>. </a:t>
            </a:r>
            <a:r>
              <a:rPr lang="ko-KR" altLang="en-US" smtClean="0"/>
              <a:t>특징 기술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515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6.2.3 </a:t>
            </a:r>
            <a:r>
              <a:rPr lang="ko-KR" altLang="en-US" dirty="0" smtClean="0"/>
              <a:t>이진 기술자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BRIEF, ORB, BRISK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7394054" cy="443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6.3 </a:t>
            </a:r>
            <a:r>
              <a:rPr lang="ko-KR" altLang="en-US" dirty="0" smtClean="0"/>
              <a:t>영역 기술자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영역의 표현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sz="1100" dirty="0"/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6.3.1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모멘트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6.3.2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모양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6.3.3 </a:t>
            </a:r>
            <a:r>
              <a:rPr lang="ko-KR" altLang="en-US" sz="2800" dirty="0" err="1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푸리에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 기술자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99161"/>
            <a:ext cx="6066929" cy="2433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54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6.3.1 </a:t>
            </a:r>
            <a:r>
              <a:rPr lang="ko-KR" altLang="en-US" dirty="0" smtClean="0"/>
              <a:t>모멘트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en-US" altLang="ko-KR" i="1" dirty="0" err="1" smtClean="0"/>
              <a:t>q</a:t>
            </a:r>
            <a:r>
              <a:rPr lang="en-US" altLang="ko-KR" dirty="0" err="1" smtClean="0"/>
              <a:t>+</a:t>
            </a:r>
            <a:r>
              <a:rPr lang="en-US" altLang="ko-KR" i="1" dirty="0" err="1" smtClean="0"/>
              <a:t>p</a:t>
            </a:r>
            <a:r>
              <a:rPr lang="en-US" altLang="ko-KR" dirty="0" smtClean="0"/>
              <a:t>)</a:t>
            </a:r>
            <a:r>
              <a:rPr lang="ko-KR" altLang="en-US" dirty="0" smtClean="0"/>
              <a:t>차 모멘트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물리에서 힘을 측정하는데 쓰는 모멘트를 영상에서 특징을 추출하는 데 적용</a:t>
            </a:r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중심 모멘트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135" y="1988840"/>
            <a:ext cx="5040560" cy="589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454945"/>
            <a:ext cx="6205095" cy="53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619" y="2969699"/>
            <a:ext cx="1570283" cy="41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888283"/>
            <a:ext cx="2533103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876" y="5131281"/>
            <a:ext cx="1830004" cy="6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5195557"/>
            <a:ext cx="1753990" cy="47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195557"/>
            <a:ext cx="2003401" cy="46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05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6.3.1 </a:t>
            </a:r>
            <a:r>
              <a:rPr lang="ko-KR" altLang="en-US" dirty="0" smtClean="0"/>
              <a:t>모멘트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크기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스케일</a:t>
            </a:r>
            <a:r>
              <a:rPr lang="en-US" altLang="ko-KR" dirty="0" smtClean="0"/>
              <a:t>) </a:t>
            </a:r>
            <a:r>
              <a:rPr lang="ko-KR" altLang="en-US" dirty="0" smtClean="0"/>
              <a:t>불변 모멘트</a:t>
            </a:r>
            <a:endParaRPr lang="en-US" altLang="ko-KR" dirty="0" smtClean="0"/>
          </a:p>
          <a:p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 smtClean="0"/>
              <a:t>회전 불변 모멘트 </a:t>
            </a:r>
            <a:r>
              <a:rPr lang="en-US" altLang="ko-KR" dirty="0" smtClean="0"/>
              <a:t>[Hu62]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395" y="1484784"/>
            <a:ext cx="5112568" cy="78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34" y="3068960"/>
            <a:ext cx="6247329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59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6.3.1 </a:t>
            </a:r>
            <a:r>
              <a:rPr lang="ko-KR" altLang="en-US" dirty="0" smtClean="0"/>
              <a:t>모멘트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명암 영역의 모멘트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식 </a:t>
            </a:r>
            <a:r>
              <a:rPr lang="en-US" altLang="ko-KR" dirty="0" smtClean="0"/>
              <a:t>(6.8)</a:t>
            </a:r>
            <a:r>
              <a:rPr lang="ko-KR" altLang="en-US" dirty="0" smtClean="0"/>
              <a:t>의 크기 불변과 식 </a:t>
            </a:r>
            <a:r>
              <a:rPr lang="en-US" altLang="ko-KR" dirty="0" smtClean="0"/>
              <a:t>(6.9)</a:t>
            </a:r>
            <a:r>
              <a:rPr lang="ko-KR" altLang="en-US" dirty="0" smtClean="0"/>
              <a:t>의 회전 불변한 모멘트는 동일하게 정의됨</a:t>
            </a:r>
            <a:endParaRPr lang="en-US" altLang="ko-KR" dirty="0" smtClean="0"/>
          </a:p>
          <a:p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06816"/>
            <a:ext cx="6696744" cy="1794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13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6.3.2 </a:t>
            </a:r>
            <a:r>
              <a:rPr lang="ko-KR" altLang="en-US" dirty="0" smtClean="0"/>
              <a:t>모양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여러 가지 모양 특징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54723"/>
            <a:ext cx="1919913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5" y="1861014"/>
            <a:ext cx="2736303" cy="1587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495" y="3933056"/>
            <a:ext cx="2191026" cy="71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171" y="4658664"/>
            <a:ext cx="2307674" cy="581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149" y="5373216"/>
            <a:ext cx="4059718" cy="66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88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6.3.2 </a:t>
            </a:r>
            <a:r>
              <a:rPr lang="ko-KR" altLang="en-US" dirty="0" smtClean="0"/>
              <a:t>모양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89" y="885880"/>
            <a:ext cx="22288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91" y="1533952"/>
            <a:ext cx="2783752" cy="287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349" y="957888"/>
            <a:ext cx="3384376" cy="222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358" y="3196137"/>
            <a:ext cx="3384376" cy="1446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78" y="4990336"/>
            <a:ext cx="805815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180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6.3.2 </a:t>
            </a:r>
            <a:r>
              <a:rPr lang="ko-KR" altLang="en-US" dirty="0" smtClean="0"/>
              <a:t>모양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투영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56792"/>
            <a:ext cx="64198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129" y="2546273"/>
            <a:ext cx="2368599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174" y="2724150"/>
            <a:ext cx="3429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186" y="3401030"/>
            <a:ext cx="17716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79912" y="3365073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차원을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반으로 줄이면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37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6.3.2 </a:t>
            </a:r>
            <a:r>
              <a:rPr lang="ko-KR" altLang="en-US" dirty="0" smtClean="0"/>
              <a:t>모양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프로파일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29316" y="379858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차원을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반으로 줄이면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43735"/>
            <a:ext cx="7694374" cy="1221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96952"/>
            <a:ext cx="2160240" cy="232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275401"/>
            <a:ext cx="55340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226558"/>
            <a:ext cx="2952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82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6.3.3 </a:t>
            </a:r>
            <a:r>
              <a:rPr lang="ko-KR" altLang="en-US" smtClean="0"/>
              <a:t>푸리에 기술자</a:t>
            </a:r>
            <a:r>
              <a:rPr lang="en-US" altLang="ko-KR" smtClean="0"/>
              <a:t> </a:t>
            </a:r>
            <a:endParaRPr lang="ko-KR" alt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2736"/>
            <a:ext cx="7056784" cy="949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1" y="2204864"/>
            <a:ext cx="4372037" cy="39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67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앞 절에서 공부한 특징 검출 단계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에지 </a:t>
            </a:r>
            <a:r>
              <a:rPr lang="en-US" altLang="ko-KR" dirty="0" smtClean="0"/>
              <a:t>(3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지역 특징 </a:t>
            </a:r>
            <a:r>
              <a:rPr lang="en-US" altLang="ko-KR" dirty="0" smtClean="0"/>
              <a:t>(4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영역 </a:t>
            </a:r>
            <a:r>
              <a:rPr lang="en-US" altLang="ko-KR" dirty="0" smtClean="0"/>
              <a:t>(5</a:t>
            </a:r>
            <a:r>
              <a:rPr lang="ko-KR" altLang="en-US" dirty="0" smtClean="0"/>
              <a:t>장</a:t>
            </a:r>
            <a:r>
              <a:rPr lang="en-US" altLang="ko-KR" dirty="0" smtClean="0"/>
              <a:t>)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/>
              <a:t>매칭에</a:t>
            </a:r>
            <a:r>
              <a:rPr lang="ko-KR" altLang="en-US" dirty="0" smtClean="0"/>
              <a:t> 사용하기에 턱없이 빈약한 정보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풍부한 정보를 어떻게 추출할까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특징 기술 단계는 검출된 특징의 내부 또는 주위를 들여다 보고 풍부한 정보를 추출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특징의 성질을 기술해주므로 </a:t>
            </a:r>
            <a:r>
              <a:rPr lang="ko-KR" altLang="en-US" dirty="0" smtClean="0">
                <a:solidFill>
                  <a:srgbClr val="0000FF"/>
                </a:solidFill>
              </a:rPr>
              <a:t>기술자</a:t>
            </a:r>
            <a:r>
              <a:rPr lang="ko-KR" altLang="en-US" dirty="0" smtClean="0"/>
              <a:t> 또는 여러 개의 값으로 구성된 벡터 형태이므로 </a:t>
            </a:r>
            <a:r>
              <a:rPr lang="ko-KR" altLang="en-US" dirty="0" smtClean="0">
                <a:solidFill>
                  <a:srgbClr val="0000FF"/>
                </a:solidFill>
              </a:rPr>
              <a:t>특징 벡터</a:t>
            </a:r>
            <a:r>
              <a:rPr lang="ko-KR" altLang="en-US" dirty="0" smtClean="0"/>
              <a:t>라 부름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4824"/>
            <a:ext cx="551074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6.3.3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기술자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신호를 기저 함수의 선형 결합으로 표현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smtClean="0"/>
              <a:t>두 신호의 </a:t>
            </a:r>
            <a:r>
              <a:rPr lang="ko-KR" altLang="en-US" dirty="0" smtClean="0">
                <a:solidFill>
                  <a:srgbClr val="0000FF"/>
                </a:solidFill>
              </a:rPr>
              <a:t>계수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(0.5,2.0)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(2.0,0.5)</a:t>
            </a:r>
            <a:r>
              <a:rPr lang="ko-KR" altLang="en-US" dirty="0" smtClean="0"/>
              <a:t>는 둘을 구별해주는 좋은 특징 벡터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신호가 입력되면 어떻게 계수를 알아낼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err="1" smtClean="0"/>
              <a:t>푸리에</a:t>
            </a:r>
            <a:r>
              <a:rPr lang="ko-KR" altLang="en-US" dirty="0" smtClean="0"/>
              <a:t> 변환으로 가능</a:t>
            </a:r>
            <a:endParaRPr lang="en-US" altLang="ko-KR" dirty="0" smtClean="0"/>
          </a:p>
          <a:p>
            <a:pPr lvl="2"/>
            <a:r>
              <a:rPr lang="en-US" altLang="ko-KR" i="1" dirty="0" smtClean="0"/>
              <a:t>t</a:t>
            </a:r>
            <a:r>
              <a:rPr lang="en-US" altLang="ko-KR" dirty="0" smtClean="0"/>
              <a:t>(.)</a:t>
            </a:r>
            <a:r>
              <a:rPr lang="ko-KR" altLang="en-US" dirty="0" smtClean="0"/>
              <a:t>가 계수에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해당</a:t>
            </a:r>
            <a:endParaRPr lang="en-US" altLang="ko-KR" dirty="0" smtClean="0"/>
          </a:p>
          <a:p>
            <a:pPr lvl="2"/>
            <a:r>
              <a:rPr lang="en-US" altLang="ko-KR" i="1" dirty="0" err="1" smtClean="0"/>
              <a:t>i</a:t>
            </a:r>
            <a:r>
              <a:rPr lang="en-US" altLang="ko-KR" i="1" dirty="0" smtClean="0"/>
              <a:t> </a:t>
            </a:r>
            <a:r>
              <a:rPr lang="ko-KR" altLang="en-US" dirty="0" smtClean="0"/>
              <a:t>축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공간 도메인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u</a:t>
            </a:r>
            <a:r>
              <a:rPr lang="en-US" altLang="ko-KR" dirty="0" smtClean="0"/>
              <a:t> </a:t>
            </a:r>
            <a:r>
              <a:rPr lang="ko-KR" altLang="en-US" dirty="0" smtClean="0"/>
              <a:t>축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주파수 도메인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302" y="1484784"/>
            <a:ext cx="2668649" cy="807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653136"/>
            <a:ext cx="6408712" cy="98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640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6.3.3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기술자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964488" cy="5688632"/>
          </a:xfrm>
        </p:spPr>
        <p:txBody>
          <a:bodyPr/>
          <a:lstStyle/>
          <a:p>
            <a:r>
              <a:rPr lang="ko-KR" altLang="en-US" dirty="0" smtClean="0"/>
              <a:t>영역에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변환을 어떻게 적용하나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영역을 경계 표현으로 바꾼 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점의 위치를 복소수로 표현하면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변환 식에 대입 가능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51" y="2132856"/>
            <a:ext cx="7884368" cy="75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18087"/>
            <a:ext cx="6264696" cy="515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3645024"/>
            <a:ext cx="7591997" cy="2449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26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6.4 </a:t>
            </a:r>
            <a:r>
              <a:rPr lang="ko-KR" altLang="en-US" dirty="0" smtClean="0"/>
              <a:t>텍스처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텍스처란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일정한 패턴의 반복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구조적 방법과 </a:t>
            </a:r>
            <a:r>
              <a:rPr lang="ko-KR" altLang="en-US" dirty="0" smtClean="0">
                <a:solidFill>
                  <a:srgbClr val="0000FF"/>
                </a:solidFill>
              </a:rPr>
              <a:t>통계적</a:t>
            </a:r>
            <a:r>
              <a:rPr lang="ko-KR" altLang="en-US" dirty="0" smtClean="0"/>
              <a:t> 방법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6.4.1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전역 기술자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6.4.2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지역 관계 기술자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5363"/>
            <a:ext cx="6543253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23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6.4.1 </a:t>
            </a:r>
            <a:r>
              <a:rPr lang="ko-KR" altLang="en-US" dirty="0" smtClean="0"/>
              <a:t>전역 기술자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에지 기반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명암 히스토그램 기반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62" y="1548180"/>
            <a:ext cx="6896422" cy="944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658472"/>
            <a:ext cx="2183772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658472"/>
            <a:ext cx="4448150" cy="2408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7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6.4.1 </a:t>
            </a:r>
            <a:r>
              <a:rPr lang="ko-KR" altLang="en-US" dirty="0" smtClean="0"/>
              <a:t>전역 기술자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한계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지역적인 정보 </a:t>
            </a:r>
            <a:r>
              <a:rPr lang="ko-KR" altLang="en-US" dirty="0"/>
              <a:t>반</a:t>
            </a:r>
            <a:r>
              <a:rPr lang="ko-KR" altLang="en-US" dirty="0" smtClean="0"/>
              <a:t>영하지 못함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16832"/>
            <a:ext cx="6840760" cy="244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530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6.4.2 </a:t>
            </a:r>
            <a:r>
              <a:rPr lang="ko-KR" altLang="en-US" dirty="0" smtClean="0"/>
              <a:t>지역 관계 기술자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화소</a:t>
            </a:r>
            <a:r>
              <a:rPr lang="ko-KR" altLang="en-US" dirty="0" smtClean="0"/>
              <a:t> 사이의 이웃 관계를 규정하고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그들이 형성하는 패턴을 표현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동시 발생 행렬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이웃 관계를 이루는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쌍의 명암이 </a:t>
            </a:r>
            <a:r>
              <a:rPr lang="en-US" altLang="ko-KR" dirty="0" smtClean="0"/>
              <a:t>(</a:t>
            </a:r>
            <a:r>
              <a:rPr lang="en-US" altLang="ko-KR" i="1" dirty="0" err="1" smtClean="0"/>
              <a:t>j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i</a:t>
            </a:r>
            <a:r>
              <a:rPr lang="en-US" altLang="ko-KR" dirty="0" smtClean="0"/>
              <a:t>)</a:t>
            </a:r>
            <a:r>
              <a:rPr lang="ko-KR" altLang="en-US" dirty="0" smtClean="0"/>
              <a:t>인 빈도수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세어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행렬 </a:t>
            </a:r>
            <a:r>
              <a:rPr lang="en-US" altLang="ko-KR" i="1" dirty="0" smtClean="0"/>
              <a:t>O</a:t>
            </a:r>
            <a:r>
              <a:rPr lang="ko-KR" altLang="en-US" dirty="0" smtClean="0"/>
              <a:t>의 요소 </a:t>
            </a:r>
            <a:r>
              <a:rPr lang="en-US" altLang="ko-KR" i="1" dirty="0" err="1" smtClean="0"/>
              <a:t>o</a:t>
            </a:r>
            <a:r>
              <a:rPr lang="en-US" altLang="ko-KR" i="1" baseline="-25000" dirty="0" err="1" smtClean="0"/>
              <a:t>ji</a:t>
            </a:r>
            <a:r>
              <a:rPr lang="ko-KR" altLang="en-US" dirty="0" smtClean="0"/>
              <a:t>에 기록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6952"/>
            <a:ext cx="4176464" cy="261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26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6.4.2 </a:t>
            </a:r>
            <a:r>
              <a:rPr lang="ko-KR" altLang="en-US" dirty="0" smtClean="0"/>
              <a:t>지역 관계 기술자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동시 발생 행렬에서 특징 추출</a:t>
            </a:r>
            <a:endParaRPr lang="en-US" altLang="ko-KR" i="1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521" y="1753496"/>
            <a:ext cx="4032447" cy="502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909" y="2420888"/>
            <a:ext cx="5256584" cy="377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808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6.4.2 </a:t>
            </a:r>
            <a:r>
              <a:rPr lang="ko-KR" altLang="en-US" dirty="0" smtClean="0"/>
              <a:t>지역 관계 기술자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지역 이진 패턴 </a:t>
            </a:r>
            <a:r>
              <a:rPr lang="en-US" altLang="ko-KR" dirty="0" smtClean="0"/>
              <a:t>(LBP) [Ojala96]</a:t>
            </a:r>
          </a:p>
          <a:p>
            <a:pPr lvl="1"/>
            <a:r>
              <a:rPr lang="en-US" altLang="ko-KR" dirty="0" smtClean="0"/>
              <a:t>8</a:t>
            </a:r>
            <a:r>
              <a:rPr lang="ko-KR" altLang="en-US" dirty="0" smtClean="0"/>
              <a:t>개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이웃과 대소관계에 따라 이진열을 만든 후 </a:t>
            </a:r>
            <a:r>
              <a:rPr lang="en-US" altLang="ko-KR" dirty="0" smtClean="0"/>
              <a:t>[0,255] </a:t>
            </a:r>
            <a:r>
              <a:rPr lang="ko-KR" altLang="en-US" dirty="0" smtClean="0"/>
              <a:t>사이의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십진수로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 err="1" smtClean="0"/>
              <a:t>화소를</a:t>
            </a:r>
            <a:r>
              <a:rPr lang="ko-KR" altLang="en-US" dirty="0" smtClean="0"/>
              <a:t> 가지고 히스토그램 구성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658188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19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6.4.2 </a:t>
            </a:r>
            <a:r>
              <a:rPr lang="ko-KR" altLang="en-US" dirty="0" smtClean="0"/>
              <a:t>지역 관계 기술자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지역 삼진 패턴 </a:t>
            </a:r>
            <a:r>
              <a:rPr lang="en-US" altLang="ko-KR" dirty="0" smtClean="0"/>
              <a:t>(LTP)</a:t>
            </a:r>
          </a:p>
          <a:p>
            <a:pPr lvl="1"/>
            <a:r>
              <a:rPr lang="ko-KR" altLang="en-US" dirty="0" err="1" smtClean="0"/>
              <a:t>화소</a:t>
            </a:r>
            <a:r>
              <a:rPr lang="ko-KR" altLang="en-US" dirty="0" smtClean="0"/>
              <a:t> 값이</a:t>
            </a:r>
            <a:r>
              <a:rPr lang="en-US" altLang="ko-KR" dirty="0" smtClean="0"/>
              <a:t> </a:t>
            </a:r>
            <a:r>
              <a:rPr lang="en-US" altLang="ko-KR" i="1" dirty="0" smtClean="0"/>
              <a:t>p</a:t>
            </a:r>
            <a:r>
              <a:rPr lang="ko-KR" altLang="en-US" dirty="0" smtClean="0"/>
              <a:t>라면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p</a:t>
            </a:r>
            <a:r>
              <a:rPr lang="en-US" altLang="ko-KR" dirty="0" smtClean="0"/>
              <a:t>-</a:t>
            </a:r>
            <a:r>
              <a:rPr lang="en-US" altLang="ko-KR" i="1" dirty="0" smtClean="0"/>
              <a:t>t</a:t>
            </a:r>
            <a:r>
              <a:rPr lang="ko-KR" altLang="en-US" dirty="0" smtClean="0"/>
              <a:t>보다 작으면 </a:t>
            </a:r>
            <a:r>
              <a:rPr lang="en-US" altLang="ko-KR" dirty="0" smtClean="0"/>
              <a:t>-1, </a:t>
            </a:r>
            <a:r>
              <a:rPr lang="en-US" altLang="ko-KR" i="1" dirty="0" err="1" smtClean="0"/>
              <a:t>p</a:t>
            </a:r>
            <a:r>
              <a:rPr lang="en-US" altLang="ko-KR" dirty="0" err="1" smtClean="0"/>
              <a:t>+</a:t>
            </a:r>
            <a:r>
              <a:rPr lang="en-US" altLang="ko-KR" i="1" dirty="0" err="1" smtClean="0"/>
              <a:t>t</a:t>
            </a:r>
            <a:r>
              <a:rPr lang="ko-KR" altLang="en-US" dirty="0" smtClean="0"/>
              <a:t>보다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크면</a:t>
            </a:r>
            <a:r>
              <a:rPr lang="en-US" altLang="ko-KR" dirty="0" smtClean="0"/>
              <a:t> 1, [</a:t>
            </a:r>
            <a:r>
              <a:rPr lang="en-US" altLang="ko-KR" i="1" dirty="0" err="1" smtClean="0"/>
              <a:t>p</a:t>
            </a:r>
            <a:r>
              <a:rPr lang="en-US" altLang="ko-KR" dirty="0" err="1" smtClean="0"/>
              <a:t>-</a:t>
            </a:r>
            <a:r>
              <a:rPr lang="en-US" altLang="ko-KR" i="1" dirty="0" err="1" smtClean="0"/>
              <a:t>t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p</a:t>
            </a:r>
            <a:r>
              <a:rPr lang="en-US" altLang="ko-KR" dirty="0" err="1" smtClean="0"/>
              <a:t>+</a:t>
            </a:r>
            <a:r>
              <a:rPr lang="en-US" altLang="ko-KR" i="1" dirty="0" err="1" smtClean="0"/>
              <a:t>t</a:t>
            </a:r>
            <a:r>
              <a:rPr lang="en-US" altLang="ko-KR" dirty="0" smtClean="0"/>
              <a:t>] </a:t>
            </a:r>
            <a:r>
              <a:rPr lang="ko-KR" altLang="en-US" dirty="0" smtClean="0"/>
              <a:t>사이면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을 부여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개의 </a:t>
            </a:r>
            <a:r>
              <a:rPr lang="en-US" altLang="ko-KR" dirty="0" smtClean="0"/>
              <a:t>LBP</a:t>
            </a:r>
            <a:r>
              <a:rPr lang="ko-KR" altLang="en-US" dirty="0" smtClean="0"/>
              <a:t>로 분리</a:t>
            </a:r>
            <a:endParaRPr lang="en-US" altLang="ko-KR" dirty="0" smtClean="0"/>
          </a:p>
          <a:p>
            <a:pPr lvl="1"/>
            <a:r>
              <a:rPr lang="ko-KR" altLang="en-US" dirty="0"/>
              <a:t>모든 </a:t>
            </a:r>
            <a:r>
              <a:rPr lang="ko-KR" altLang="en-US" dirty="0" err="1"/>
              <a:t>화소를</a:t>
            </a:r>
            <a:r>
              <a:rPr lang="ko-KR" altLang="en-US" dirty="0"/>
              <a:t> 가지고 히스토그램 구성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36912"/>
            <a:ext cx="6845399" cy="2302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06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6.4.2 </a:t>
            </a:r>
            <a:r>
              <a:rPr lang="ko-KR" altLang="en-US" dirty="0" smtClean="0"/>
              <a:t>지역 관계 기술자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LBP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LTP</a:t>
            </a:r>
            <a:r>
              <a:rPr lang="ko-KR" altLang="en-US" dirty="0" smtClean="0"/>
              <a:t>의 확장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조명 변환에 불변이나</a:t>
            </a:r>
            <a:r>
              <a:rPr lang="en-US" altLang="ko-KR" dirty="0" smtClean="0"/>
              <a:t>, 8</a:t>
            </a:r>
            <a:r>
              <a:rPr lang="ko-KR" altLang="en-US" dirty="0" smtClean="0"/>
              <a:t>이웃만 보면 스케일 변화에 대처 하지 못함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이웃을 이용한 스케일 불변 달성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/>
              <a:t>LBP</a:t>
            </a:r>
            <a:r>
              <a:rPr lang="ko-KR" altLang="en-US" dirty="0"/>
              <a:t>와 </a:t>
            </a:r>
            <a:r>
              <a:rPr lang="en-US" altLang="ko-KR" dirty="0"/>
              <a:t>LTP</a:t>
            </a:r>
            <a:r>
              <a:rPr lang="ko-KR" altLang="en-US" dirty="0"/>
              <a:t>의 </a:t>
            </a:r>
            <a:r>
              <a:rPr lang="ko-KR" altLang="en-US" dirty="0" smtClean="0"/>
              <a:t>응용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얼굴 검출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사람 검출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자연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영상에서 글자 추출 등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5507707" cy="208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12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특징 기술자의 조건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관심점을</a:t>
            </a:r>
            <a:r>
              <a:rPr lang="ko-KR" altLang="en-US" dirty="0" smtClean="0"/>
              <a:t> 위한 기술자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영역 기술자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텍스쳐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주성분 분석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얼굴 인식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고유 얼굴</a:t>
            </a:r>
            <a:endParaRPr lang="ko-KR" altLang="en-US" dirty="0"/>
          </a:p>
        </p:txBody>
      </p:sp>
      <p:sp>
        <p:nvSpPr>
          <p:cNvPr id="3" name="텍스트 개체 틀 1"/>
          <p:cNvSpPr txBox="1">
            <a:spLocks/>
          </p:cNvSpPr>
          <p:nvPr/>
        </p:nvSpPr>
        <p:spPr bwMode="auto">
          <a:xfrm>
            <a:off x="683568" y="1412776"/>
            <a:ext cx="777686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 kern="120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특징 기술에 관한 기본 원리를 살펴본다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  <a:endParaRPr lang="en-US" altLang="ko-KR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4</a:t>
            </a:r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장에서 구한 </a:t>
            </a:r>
            <a:r>
              <a:rPr lang="ko-KR" altLang="en-US" dirty="0" err="1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관심점에서</a:t>
            </a:r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기술자를 추출하는 방법을 설명한다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marL="0" indent="0">
              <a:buNone/>
            </a:pPr>
            <a:endParaRPr lang="en-US" altLang="ko-KR" sz="14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5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5</a:t>
            </a:r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장에서 구한 영역에서 기술자를 추출하는 방법을 설명한다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marL="0" indent="0">
              <a:buNone/>
            </a:pPr>
            <a:endParaRPr lang="en-US" altLang="ko-KR" sz="1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7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err="1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텍스쳐</a:t>
            </a:r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특징을 추출하는 기법을 설명한다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marL="0" indent="0">
              <a:buNone/>
            </a:pPr>
            <a:endParaRPr lang="en-US" altLang="ko-KR" sz="12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9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주성분 분석 기법의 원리와 알고리즘을 설명한다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lvl="1"/>
            <a:endParaRPr lang="en-US" altLang="ko-KR" sz="2000" dirty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주성분 분석을 이용한 얼굴 인식을 설명한다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  <a:endParaRPr lang="ko-KR" altLang="en-US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endParaRPr lang="en-US" altLang="ko-KR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endParaRPr lang="en-US" altLang="ko-KR" dirty="0" smtClean="0">
              <a:latin typeface="나눔손글씨 펜 OTF" pitchFamily="66" charset="-127"/>
              <a:ea typeface="나눔손글씨 펜 OTF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6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6.5 </a:t>
            </a:r>
            <a:r>
              <a:rPr lang="ko-KR" altLang="en-US" dirty="0" smtClean="0"/>
              <a:t>주성분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고차원 벡터를 </a:t>
            </a:r>
            <a:r>
              <a:rPr lang="ko-KR" altLang="en-US" dirty="0" err="1" smtClean="0"/>
              <a:t>저차원으로</a:t>
            </a:r>
            <a:r>
              <a:rPr lang="ko-KR" altLang="en-US" dirty="0" smtClean="0"/>
              <a:t> 축소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정보 손실을 최소화하는 조건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Clr>
                <a:schemeClr val="accent6"/>
              </a:buClr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6.5.1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원리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Clr>
                <a:schemeClr val="accent6"/>
              </a:buClr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6.5.2 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알고리즘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26124"/>
            <a:ext cx="2445208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87824" y="2790220"/>
            <a:ext cx="431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차원을 줄여서 표현하는 방법이 있을까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2699792" y="2974886"/>
            <a:ext cx="288032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6.5.1 </a:t>
            </a:r>
            <a:r>
              <a:rPr lang="ko-KR" altLang="en-US" dirty="0" smtClean="0"/>
              <a:t>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 집합 </a:t>
            </a:r>
            <a:r>
              <a:rPr lang="en-US" altLang="ko-KR" i="1" dirty="0" smtClean="0"/>
              <a:t>X</a:t>
            </a:r>
            <a:r>
              <a:rPr lang="en-US" altLang="ko-KR" dirty="0" smtClean="0"/>
              <a:t>={</a:t>
            </a:r>
            <a:r>
              <a:rPr lang="en-US" altLang="ko-KR" b="1" dirty="0" smtClean="0"/>
              <a:t>x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x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x</a:t>
            </a:r>
            <a:r>
              <a:rPr lang="en-US" altLang="ko-KR" baseline="-25000" dirty="0" smtClean="0"/>
              <a:t>3</a:t>
            </a:r>
            <a:r>
              <a:rPr lang="en-US" altLang="ko-KR" dirty="0" smtClean="0"/>
              <a:t>, …, </a:t>
            </a:r>
            <a:r>
              <a:rPr lang="en-US" altLang="ko-KR" b="1" dirty="0" err="1" smtClean="0"/>
              <a:t>x</a:t>
            </a:r>
            <a:r>
              <a:rPr lang="en-US" altLang="ko-KR" i="1" baseline="-25000" dirty="0" err="1" smtClean="0"/>
              <a:t>n</a:t>
            </a:r>
            <a:r>
              <a:rPr lang="en-US" altLang="ko-KR" dirty="0" smtClean="0"/>
              <a:t>}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변환 행렬 </a:t>
            </a:r>
            <a:r>
              <a:rPr lang="en-US" altLang="ko-KR" b="1" dirty="0" smtClean="0"/>
              <a:t>U</a:t>
            </a:r>
            <a:r>
              <a:rPr lang="ko-KR" altLang="en-US" dirty="0" smtClean="0"/>
              <a:t>를 추정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U</a:t>
            </a:r>
            <a:r>
              <a:rPr lang="ko-KR" altLang="en-US" dirty="0" smtClean="0"/>
              <a:t>는 </a:t>
            </a:r>
            <a:r>
              <a:rPr lang="en-US" altLang="ko-KR" i="1" dirty="0" smtClean="0"/>
              <a:t>d</a:t>
            </a:r>
            <a:r>
              <a:rPr lang="en-US" altLang="ko-KR" dirty="0" smtClean="0"/>
              <a:t>*</a:t>
            </a:r>
            <a:r>
              <a:rPr lang="en-US" altLang="ko-KR" i="1" dirty="0" smtClean="0"/>
              <a:t>D</a:t>
            </a:r>
            <a:r>
              <a:rPr lang="ko-KR" altLang="en-US" dirty="0" smtClean="0"/>
              <a:t>로서 </a:t>
            </a:r>
            <a:r>
              <a:rPr lang="en-US" altLang="ko-KR" i="1" dirty="0" smtClean="0"/>
              <a:t>D</a:t>
            </a:r>
            <a:r>
              <a:rPr lang="ko-KR" altLang="en-US" dirty="0" smtClean="0"/>
              <a:t>차원의 </a:t>
            </a:r>
            <a:r>
              <a:rPr lang="en-US" altLang="ko-KR" b="1" dirty="0" smtClean="0"/>
              <a:t>x</a:t>
            </a:r>
            <a:r>
              <a:rPr lang="ko-KR" altLang="en-US" dirty="0" smtClean="0"/>
              <a:t>를 </a:t>
            </a:r>
            <a:r>
              <a:rPr lang="en-US" altLang="ko-KR" i="1" dirty="0" smtClean="0"/>
              <a:t>d</a:t>
            </a:r>
            <a:r>
              <a:rPr lang="ko-KR" altLang="en-US" dirty="0" smtClean="0"/>
              <a:t>차원의 </a:t>
            </a:r>
            <a:r>
              <a:rPr lang="en-US" altLang="ko-KR" b="1" dirty="0" smtClean="0"/>
              <a:t>y</a:t>
            </a:r>
            <a:r>
              <a:rPr lang="ko-KR" altLang="en-US" dirty="0" smtClean="0"/>
              <a:t>로 변환</a:t>
            </a:r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80" y="2181602"/>
            <a:ext cx="5184577" cy="50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58" y="3140968"/>
            <a:ext cx="4752528" cy="189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01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6.5.1 </a:t>
            </a:r>
            <a:r>
              <a:rPr lang="ko-KR" altLang="en-US" dirty="0" smtClean="0"/>
              <a:t>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차원 축소를 어떻게 표현하나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축 </a:t>
            </a:r>
            <a:r>
              <a:rPr lang="en-US" altLang="ko-KR" b="1" dirty="0" smtClean="0"/>
              <a:t>u</a:t>
            </a:r>
            <a:r>
              <a:rPr lang="ko-KR" altLang="en-US" dirty="0" smtClean="0"/>
              <a:t> 상으로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투영으로 표현</a:t>
            </a:r>
            <a:endParaRPr lang="en-US" altLang="ko-KR" dirty="0" smtClean="0"/>
          </a:p>
          <a:p>
            <a:pPr lvl="1"/>
            <a:r>
              <a:rPr lang="ko-KR" altLang="en-US" dirty="0"/>
              <a:t>그림 </a:t>
            </a:r>
            <a:r>
              <a:rPr lang="en-US" altLang="ko-KR" dirty="0"/>
              <a:t>6-22</a:t>
            </a:r>
            <a:r>
              <a:rPr lang="ko-KR" altLang="en-US" dirty="0"/>
              <a:t>는 </a:t>
            </a:r>
            <a:r>
              <a:rPr lang="en-US" altLang="ko-KR" dirty="0"/>
              <a:t>2</a:t>
            </a:r>
            <a:r>
              <a:rPr lang="ko-KR" altLang="en-US" dirty="0"/>
              <a:t>차원을 </a:t>
            </a:r>
            <a:r>
              <a:rPr lang="en-US" altLang="ko-KR" dirty="0"/>
              <a:t>1</a:t>
            </a:r>
            <a:r>
              <a:rPr lang="ko-KR" altLang="en-US" dirty="0"/>
              <a:t>차원으로 축소하는 </a:t>
            </a:r>
            <a:r>
              <a:rPr lang="ko-KR" altLang="en-US" dirty="0" smtClean="0"/>
              <a:t>상황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정보 손실을 어떻게 표현하나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r>
              <a:rPr lang="ko-KR" altLang="en-US" dirty="0" smtClean="0"/>
              <a:t>정보란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점들 사이의 거리나 상대적인 위치 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어느 것의 정보 손실이 최소인가</a:t>
            </a:r>
            <a:r>
              <a:rPr lang="en-US" altLang="ko-KR" dirty="0" smtClean="0"/>
              <a:t>?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직관적으로 판단하면 맨 오른쪽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17032"/>
            <a:ext cx="6629025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377352"/>
            <a:ext cx="1008112" cy="42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8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6.5.1 </a:t>
            </a:r>
            <a:r>
              <a:rPr lang="ko-KR" altLang="en-US" dirty="0" smtClean="0"/>
              <a:t>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PCA</a:t>
            </a:r>
            <a:r>
              <a:rPr lang="ko-KR" altLang="en-US" dirty="0" smtClean="0"/>
              <a:t>의 정보 손실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원래 공간에 퍼져 있는 정도를 변환된 공간이 얼마나 잘 유지하는지 측정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수치를 변환된 공간에서 </a:t>
            </a:r>
            <a:r>
              <a:rPr lang="ko-KR" altLang="en-US" dirty="0" smtClean="0">
                <a:solidFill>
                  <a:srgbClr val="0000FF"/>
                </a:solidFill>
              </a:rPr>
              <a:t>분산</a:t>
            </a:r>
            <a:r>
              <a:rPr lang="ko-KR" altLang="en-US" dirty="0" smtClean="0"/>
              <a:t>으로 </a:t>
            </a:r>
            <a:r>
              <a:rPr lang="ko-KR" altLang="en-US" dirty="0" smtClean="0"/>
              <a:t>측정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최적화 문제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그림 </a:t>
            </a:r>
            <a:r>
              <a:rPr lang="en-US" altLang="ko-KR" dirty="0" smtClean="0"/>
              <a:t>6-22</a:t>
            </a:r>
            <a:r>
              <a:rPr lang="ko-KR" altLang="en-US" dirty="0" smtClean="0"/>
              <a:t>에서 맨 오른쪽이 최적의 축인가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140968"/>
            <a:ext cx="6508253" cy="36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292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6.5.1 </a:t>
            </a:r>
            <a:r>
              <a:rPr lang="ko-KR" altLang="en-US" dirty="0" smtClean="0"/>
              <a:t>원리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08720"/>
            <a:ext cx="7767861" cy="5760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24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6.5.2 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최대화 문제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u</a:t>
            </a:r>
            <a:r>
              <a:rPr lang="ko-KR" altLang="en-US" dirty="0" smtClean="0"/>
              <a:t>가 단위 벡터라는 조건을 포함시키면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28" y="1556792"/>
            <a:ext cx="6912767" cy="110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653" y="2996952"/>
            <a:ext cx="6048672" cy="408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437112"/>
            <a:ext cx="7128792" cy="5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45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6.5.2 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도함수를</a:t>
            </a:r>
            <a:r>
              <a:rPr lang="ko-KR" altLang="en-US" dirty="0" smtClean="0"/>
              <a:t> 구하고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도함수를</a:t>
            </a:r>
            <a:r>
              <a:rPr lang="en-US" altLang="ko-KR" dirty="0" smtClean="0"/>
              <a:t> 0</a:t>
            </a:r>
            <a:r>
              <a:rPr lang="ko-KR" altLang="en-US" dirty="0" smtClean="0"/>
              <a:t>으로 두고 정리하면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식 </a:t>
            </a:r>
            <a:r>
              <a:rPr lang="en-US" altLang="ko-KR" dirty="0" smtClean="0"/>
              <a:t>(6.39)</a:t>
            </a:r>
            <a:r>
              <a:rPr lang="ko-KR" altLang="en-US" dirty="0" smtClean="0"/>
              <a:t>의 의미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774" y="1573452"/>
            <a:ext cx="4135534" cy="210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774" y="3780549"/>
            <a:ext cx="5239607" cy="49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52120" y="2936196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b="1" dirty="0" smtClean="0">
                <a:solidFill>
                  <a:srgbClr val="0000FF"/>
                </a:solidFill>
                <a:latin typeface="맑은 고딕"/>
                <a:ea typeface="맑은 고딕"/>
              </a:rPr>
              <a:t>Σ</a:t>
            </a:r>
            <a:r>
              <a:rPr lang="ko-KR" altLang="en-US" dirty="0" smtClean="0">
                <a:latin typeface="맑은 고딕"/>
                <a:ea typeface="맑은 고딕"/>
              </a:rPr>
              <a:t>는 훈련 집합의 </a:t>
            </a:r>
            <a:r>
              <a:rPr lang="ko-KR" altLang="en-US" dirty="0" err="1" smtClean="0">
                <a:latin typeface="맑은 고딕"/>
                <a:ea typeface="맑은 고딕"/>
              </a:rPr>
              <a:t>공분산</a:t>
            </a:r>
            <a:r>
              <a:rPr lang="ko-KR" altLang="en-US" dirty="0" smtClean="0">
                <a:latin typeface="맑은 고딕"/>
                <a:ea typeface="맑은 고딕"/>
              </a:rPr>
              <a:t> 행렬</a:t>
            </a:r>
            <a:endParaRPr lang="ko-KR" altLang="en-US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229200"/>
            <a:ext cx="7859744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H="1">
            <a:off x="5467174" y="3259361"/>
            <a:ext cx="19012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96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6.5.2 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21246"/>
            <a:ext cx="6032613" cy="596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56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6.5.2 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i="1" dirty="0" smtClean="0"/>
              <a:t>D </a:t>
            </a:r>
            <a:r>
              <a:rPr lang="ko-KR" altLang="en-US" dirty="0" smtClean="0"/>
              <a:t>차원을 </a:t>
            </a:r>
            <a:r>
              <a:rPr lang="en-US" altLang="ko-KR" i="1" dirty="0" smtClean="0"/>
              <a:t>d </a:t>
            </a:r>
            <a:r>
              <a:rPr lang="ko-KR" altLang="en-US" dirty="0" smtClean="0"/>
              <a:t>차원으로 </a:t>
            </a:r>
            <a:r>
              <a:rPr lang="ko-KR" altLang="en-US" dirty="0" smtClean="0"/>
              <a:t>축소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지금까지는 </a:t>
            </a:r>
            <a:r>
              <a:rPr lang="en-US" altLang="ko-KR" i="1" dirty="0" smtClean="0"/>
              <a:t>D </a:t>
            </a:r>
            <a:r>
              <a:rPr lang="ko-KR" altLang="en-US" dirty="0" smtClean="0"/>
              <a:t>차원을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차원으로 축소함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공분산</a:t>
            </a:r>
            <a:r>
              <a:rPr lang="ko-KR" altLang="en-US" dirty="0" smtClean="0"/>
              <a:t> 행렬 </a:t>
            </a:r>
            <a:r>
              <a:rPr lang="el-GR" altLang="ko-KR" b="1" dirty="0" smtClean="0"/>
              <a:t>Σ</a:t>
            </a:r>
            <a:r>
              <a:rPr lang="ko-KR" altLang="en-US" dirty="0" smtClean="0"/>
              <a:t>는 </a:t>
            </a:r>
            <a:r>
              <a:rPr lang="en-US" altLang="ko-KR" i="1" dirty="0" smtClean="0"/>
              <a:t>D </a:t>
            </a:r>
            <a:r>
              <a:rPr lang="en-US" altLang="ko-KR" dirty="0" smtClean="0"/>
              <a:t>*</a:t>
            </a:r>
            <a:r>
              <a:rPr lang="en-US" altLang="ko-KR" i="1" dirty="0" smtClean="0"/>
              <a:t>D </a:t>
            </a:r>
            <a:r>
              <a:rPr lang="ko-KR" altLang="en-US" dirty="0" smtClean="0"/>
              <a:t>이므로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D </a:t>
            </a:r>
            <a:r>
              <a:rPr lang="ko-KR" altLang="en-US" dirty="0" smtClean="0"/>
              <a:t>개의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고유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이들은 서로 수직인 단위 벡터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en-US" altLang="ko-KR" b="1" dirty="0" err="1" smtClean="0"/>
              <a:t>u</a:t>
            </a:r>
            <a:r>
              <a:rPr lang="en-US" altLang="ko-KR" i="1" baseline="-25000" dirty="0" err="1" smtClean="0"/>
              <a:t>i</a:t>
            </a:r>
            <a:r>
              <a:rPr lang="en-US" altLang="ko-KR" b="1" dirty="0" err="1" smtClean="0"/>
              <a:t>u</a:t>
            </a:r>
            <a:r>
              <a:rPr lang="en-US" altLang="ko-KR" i="1" baseline="-25000" dirty="0" err="1" smtClean="0"/>
              <a:t>i</a:t>
            </a:r>
            <a:r>
              <a:rPr lang="en-US" altLang="ko-KR" dirty="0" smtClean="0"/>
              <a:t>=1</a:t>
            </a:r>
            <a:r>
              <a:rPr lang="ko-KR" altLang="en-US" dirty="0" smtClean="0"/>
              <a:t>이고 </a:t>
            </a:r>
            <a:r>
              <a:rPr lang="en-US" altLang="ko-KR" b="1" dirty="0" err="1" smtClean="0"/>
              <a:t>u</a:t>
            </a:r>
            <a:r>
              <a:rPr lang="en-US" altLang="ko-KR" i="1" baseline="-25000" dirty="0" err="1" smtClean="0"/>
              <a:t>i</a:t>
            </a:r>
            <a:r>
              <a:rPr lang="en-US" altLang="ko-KR" b="1" dirty="0" err="1" smtClean="0"/>
              <a:t>u</a:t>
            </a:r>
            <a:r>
              <a:rPr lang="en-US" altLang="ko-KR" i="1" baseline="-25000" dirty="0" err="1" smtClean="0"/>
              <a:t>j</a:t>
            </a:r>
            <a:r>
              <a:rPr lang="en-US" altLang="ko-KR" dirty="0" smtClean="0"/>
              <a:t>=0, </a:t>
            </a:r>
            <a:r>
              <a:rPr lang="en-US" altLang="ko-KR" i="1" dirty="0" err="1" smtClean="0"/>
              <a:t>i</a:t>
            </a:r>
            <a:r>
              <a:rPr lang="en-US" altLang="ko-KR" dirty="0" err="1" smtClean="0">
                <a:latin typeface="맑은 고딕"/>
                <a:ea typeface="맑은 고딕"/>
              </a:rPr>
              <a:t>≠</a:t>
            </a:r>
            <a:r>
              <a:rPr lang="en-US" altLang="ko-KR" i="1" dirty="0" err="1" smtClean="0">
                <a:latin typeface="맑은 고딕"/>
                <a:ea typeface="맑은 고딕"/>
              </a:rPr>
              <a:t>j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lvl="1"/>
            <a:r>
              <a:rPr lang="ko-KR" altLang="en-US" dirty="0" err="1" smtClean="0"/>
              <a:t>고유값이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큰 순서대로 상위 </a:t>
            </a:r>
            <a:r>
              <a:rPr lang="en-US" altLang="ko-KR" i="1" dirty="0" smtClean="0"/>
              <a:t>d </a:t>
            </a:r>
            <a:r>
              <a:rPr lang="ko-KR" altLang="en-US" dirty="0" smtClean="0"/>
              <a:t>개의 </a:t>
            </a:r>
            <a:r>
              <a:rPr lang="ko-KR" altLang="en-US" dirty="0" smtClean="0"/>
              <a:t>고유 벡터 </a:t>
            </a:r>
            <a:r>
              <a:rPr lang="en-US" altLang="ko-KR" b="1" dirty="0" smtClean="0"/>
              <a:t>u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u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, …, </a:t>
            </a:r>
            <a:r>
              <a:rPr lang="en-US" altLang="ko-KR" b="1" dirty="0" err="1" smtClean="0"/>
              <a:t>u</a:t>
            </a:r>
            <a:r>
              <a:rPr lang="en-US" altLang="ko-KR" i="1" baseline="-25000" dirty="0" err="1" smtClean="0"/>
              <a:t>d</a:t>
            </a:r>
            <a:r>
              <a:rPr lang="ko-KR" altLang="en-US" dirty="0" smtClean="0"/>
              <a:t>를 선택하고 식 </a:t>
            </a:r>
            <a:r>
              <a:rPr lang="en-US" altLang="ko-KR" dirty="0" smtClean="0"/>
              <a:t>(6.40)</a:t>
            </a:r>
            <a:r>
              <a:rPr lang="ko-KR" altLang="en-US" dirty="0" smtClean="0"/>
              <a:t>에 </a:t>
            </a:r>
            <a:r>
              <a:rPr lang="ko-KR" altLang="en-US" dirty="0" smtClean="0"/>
              <a:t>배치  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U</a:t>
            </a:r>
            <a:r>
              <a:rPr lang="ko-KR" altLang="en-US" dirty="0" smtClean="0"/>
              <a:t>는 </a:t>
            </a:r>
            <a:r>
              <a:rPr lang="en-US" altLang="ko-KR" i="1" dirty="0" smtClean="0"/>
              <a:t>d </a:t>
            </a:r>
            <a:r>
              <a:rPr lang="en-US" altLang="ko-KR" dirty="0" smtClean="0"/>
              <a:t>*</a:t>
            </a:r>
            <a:r>
              <a:rPr lang="en-US" altLang="ko-KR" i="1" dirty="0" smtClean="0"/>
              <a:t>D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U</a:t>
            </a:r>
            <a:r>
              <a:rPr lang="ko-KR" altLang="en-US" dirty="0" smtClean="0"/>
              <a:t>를 이용한 차원 축소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079" y="3140968"/>
            <a:ext cx="463867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661248"/>
            <a:ext cx="46672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80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6.5.2 </a:t>
            </a:r>
            <a:r>
              <a:rPr lang="ko-KR" altLang="en-US" dirty="0" smtClean="0"/>
              <a:t>알고리즘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747712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437112"/>
            <a:ext cx="76009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95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6.1 </a:t>
            </a:r>
            <a:r>
              <a:rPr lang="ko-KR" altLang="en-US" dirty="0" smtClean="0"/>
              <a:t>특징 기술자의 조건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매칭이나</a:t>
            </a:r>
            <a:r>
              <a:rPr lang="ko-KR" altLang="en-US" dirty="0" smtClean="0"/>
              <a:t> 인식에 유용하기 위한 몇 가지 요구 조건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높은 분별력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변환에 불변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기하 불변성과 광도 불변성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변환에도 불구하고 같은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유사한</a:t>
            </a:r>
            <a:r>
              <a:rPr lang="en-US" altLang="ko-KR" dirty="0" smtClean="0"/>
              <a:t>)</a:t>
            </a:r>
            <a:r>
              <a:rPr lang="ko-KR" altLang="en-US" dirty="0" smtClean="0"/>
              <a:t> 값을 갖는 특징 벡터</a:t>
            </a:r>
            <a:r>
              <a:rPr lang="ko-KR" altLang="en-US" dirty="0"/>
              <a:t> </a:t>
            </a:r>
            <a:r>
              <a:rPr lang="ko-KR" altLang="en-US" dirty="0" smtClean="0"/>
              <a:t>추출해야 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특징 벡터의 크기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차원이 낮을수록 계산 </a:t>
            </a:r>
            <a:r>
              <a:rPr lang="ko-KR" altLang="en-US" dirty="0" smtClean="0"/>
              <a:t>빠름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응용에 따라 </a:t>
            </a:r>
            <a:r>
              <a:rPr lang="ko-KR" altLang="en-US" dirty="0" err="1" smtClean="0"/>
              <a:t>공변과</a:t>
            </a:r>
            <a:r>
              <a:rPr lang="ko-KR" altLang="en-US" dirty="0" smtClean="0"/>
              <a:t> 불변을 선택해야 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96952"/>
            <a:ext cx="5053317" cy="15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6.6 </a:t>
            </a:r>
            <a:r>
              <a:rPr lang="ko-KR" altLang="en-US" dirty="0" smtClean="0"/>
              <a:t>얼굴 인식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고유 얼굴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컴퓨터 비전에서</a:t>
            </a:r>
            <a:r>
              <a:rPr lang="en-US" altLang="ko-KR" dirty="0" smtClean="0"/>
              <a:t> PCA</a:t>
            </a:r>
            <a:r>
              <a:rPr lang="ko-KR" altLang="en-US" dirty="0" smtClean="0"/>
              <a:t>의 용용 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기술자 추출</a:t>
            </a:r>
            <a:r>
              <a:rPr lang="en-US" altLang="ko-KR" dirty="0" smtClean="0"/>
              <a:t>: PCA-SIFT, GLOH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혁신적인 응용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얼굴 인식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평균 얼굴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8960"/>
            <a:ext cx="59340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21088"/>
            <a:ext cx="7302406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01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6.6 </a:t>
            </a:r>
            <a:r>
              <a:rPr lang="ko-KR" altLang="en-US" dirty="0" smtClean="0"/>
              <a:t>얼굴 인식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고유 얼굴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얼굴 영상에 </a:t>
            </a:r>
            <a:r>
              <a:rPr lang="en-US" altLang="ko-KR" dirty="0" smtClean="0"/>
              <a:t>PCA</a:t>
            </a:r>
            <a:r>
              <a:rPr lang="ko-KR" altLang="en-US" dirty="0" smtClean="0"/>
              <a:t>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 </a:t>
            </a:r>
            <a:r>
              <a:rPr lang="en-US" altLang="ko-KR" i="1" dirty="0" smtClean="0"/>
              <a:t>f</a:t>
            </a:r>
            <a:r>
              <a:rPr lang="en-US" altLang="ko-KR" i="1" baseline="-25000" dirty="0" smtClean="0"/>
              <a:t>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벡터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형태로 변환 </a:t>
            </a:r>
            <a:r>
              <a:rPr lang="en-US" altLang="ko-KR" dirty="0" smtClean="0"/>
              <a:t>(</a:t>
            </a:r>
            <a:r>
              <a:rPr lang="ko-KR" altLang="en-US" dirty="0" smtClean="0"/>
              <a:t>벡터의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차원 </a:t>
            </a:r>
            <a:r>
              <a:rPr lang="en-US" altLang="ko-KR" i="1" dirty="0" smtClean="0"/>
              <a:t>D</a:t>
            </a:r>
            <a:r>
              <a:rPr lang="en-US" altLang="ko-KR" dirty="0" smtClean="0"/>
              <a:t>=</a:t>
            </a:r>
            <a:r>
              <a:rPr lang="en-US" altLang="ko-KR" i="1" dirty="0" smtClean="0"/>
              <a:t>MN</a:t>
            </a:r>
            <a:r>
              <a:rPr lang="en-US" altLang="ko-KR" dirty="0" smtClean="0"/>
              <a:t>): </a:t>
            </a:r>
            <a:r>
              <a:rPr lang="ko-KR" altLang="en-US" dirty="0" smtClean="0"/>
              <a:t>행 우선으로 재배치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i="1" dirty="0" smtClean="0"/>
              <a:t>n</a:t>
            </a:r>
            <a:r>
              <a:rPr lang="ko-KR" altLang="en-US" dirty="0" smtClean="0"/>
              <a:t>개의 얼굴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영상으로 구성된 학습 집합 </a:t>
            </a:r>
            <a:r>
              <a:rPr lang="en-US" altLang="ko-KR" i="1" dirty="0" smtClean="0"/>
              <a:t>X</a:t>
            </a:r>
            <a:r>
              <a:rPr lang="en-US" altLang="ko-KR" dirty="0" smtClean="0"/>
              <a:t>={</a:t>
            </a:r>
            <a:r>
              <a:rPr lang="en-US" altLang="ko-KR" b="1" dirty="0" smtClean="0"/>
              <a:t>x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x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, …, </a:t>
            </a:r>
            <a:r>
              <a:rPr lang="en-US" altLang="ko-KR" b="1" dirty="0" err="1" smtClean="0"/>
              <a:t>x</a:t>
            </a:r>
            <a:r>
              <a:rPr lang="en-US" altLang="ko-KR" i="1" baseline="-25000" dirty="0" err="1" smtClean="0"/>
              <a:t>n</a:t>
            </a:r>
            <a:r>
              <a:rPr lang="en-US" altLang="ko-KR" dirty="0" smtClean="0"/>
              <a:t>}</a:t>
            </a:r>
            <a:r>
              <a:rPr lang="ko-KR" altLang="en-US" dirty="0" smtClean="0"/>
              <a:t>을 입력으로 </a:t>
            </a:r>
            <a:r>
              <a:rPr lang="en-US" altLang="ko-KR" dirty="0" smtClean="0"/>
              <a:t>5</a:t>
            </a:r>
            <a:r>
              <a:rPr lang="ko-KR" altLang="en-US" dirty="0" smtClean="0"/>
              <a:t>절의 </a:t>
            </a:r>
            <a:r>
              <a:rPr lang="en-US" altLang="ko-KR" dirty="0" smtClean="0"/>
              <a:t>PCA</a:t>
            </a:r>
            <a:r>
              <a:rPr lang="ko-KR" altLang="en-US" dirty="0" smtClean="0"/>
              <a:t>를 적용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이렇게 얻은 고유 벡터 </a:t>
            </a:r>
            <a:r>
              <a:rPr lang="en-US" altLang="ko-KR" b="1" dirty="0"/>
              <a:t>u</a:t>
            </a:r>
            <a:r>
              <a:rPr lang="en-US" altLang="ko-KR" baseline="-25000" dirty="0"/>
              <a:t>1</a:t>
            </a:r>
            <a:r>
              <a:rPr lang="en-US" altLang="ko-KR" dirty="0"/>
              <a:t>, </a:t>
            </a:r>
            <a:r>
              <a:rPr lang="en-US" altLang="ko-KR" b="1" dirty="0"/>
              <a:t>u</a:t>
            </a:r>
            <a:r>
              <a:rPr lang="en-US" altLang="ko-KR" baseline="-25000" dirty="0"/>
              <a:t>2</a:t>
            </a:r>
            <a:r>
              <a:rPr lang="en-US" altLang="ko-KR" dirty="0"/>
              <a:t>, …, </a:t>
            </a:r>
            <a:r>
              <a:rPr lang="en-US" altLang="ko-KR" b="1" dirty="0" err="1" smtClean="0"/>
              <a:t>u</a:t>
            </a:r>
            <a:r>
              <a:rPr lang="en-US" altLang="ko-KR" i="1" baseline="-25000" dirty="0" err="1" smtClean="0"/>
              <a:t>d</a:t>
            </a:r>
            <a:r>
              <a:rPr lang="ko-KR" altLang="en-US" dirty="0" smtClean="0"/>
              <a:t>를 고유 얼굴이라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이들에 </a:t>
            </a:r>
            <a:r>
              <a:rPr lang="en-US" altLang="ko-KR" dirty="0" smtClean="0"/>
              <a:t>(6.43)</a:t>
            </a:r>
            <a:r>
              <a:rPr lang="ko-KR" altLang="en-US" dirty="0" smtClean="0"/>
              <a:t>을 역으로 적용하여 영상 형태로 바꾸면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6.25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고유 얼굴이 얼굴 형태를 띠는 이유는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25" y="1885558"/>
            <a:ext cx="74866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573016"/>
            <a:ext cx="6593975" cy="144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70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6.6 </a:t>
            </a:r>
            <a:r>
              <a:rPr lang="ko-KR" altLang="en-US" dirty="0" smtClean="0"/>
              <a:t>얼굴 인식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고유 얼굴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고유 얼굴의 활용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얼굴 영상 압축 </a:t>
            </a:r>
            <a:r>
              <a:rPr lang="en-US" altLang="ko-KR" dirty="0" smtClean="0"/>
              <a:t>[Sirovich87]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역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변환으로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복원 가능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4" y="1504950"/>
            <a:ext cx="752475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257" y="4149663"/>
            <a:ext cx="1445493" cy="476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92" y="4822344"/>
            <a:ext cx="7344321" cy="1604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900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6.6 </a:t>
            </a:r>
            <a:r>
              <a:rPr lang="ko-KR" altLang="en-US" dirty="0" smtClean="0"/>
              <a:t>얼굴 인식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고유 얼굴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고유 얼굴의 활용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얼굴 인식 </a:t>
            </a:r>
            <a:r>
              <a:rPr lang="en-US" altLang="ko-KR" dirty="0" smtClean="0"/>
              <a:t>[Turk91b]</a:t>
            </a:r>
          </a:p>
          <a:p>
            <a:pPr lvl="1"/>
            <a:r>
              <a:rPr lang="en-US" altLang="ko-KR" dirty="0" smtClean="0"/>
              <a:t>PCA</a:t>
            </a:r>
            <a:r>
              <a:rPr lang="ko-KR" altLang="en-US" dirty="0" smtClean="0"/>
              <a:t>로 변환한 벡터 </a:t>
            </a:r>
            <a:r>
              <a:rPr lang="en-US" altLang="ko-KR" b="1" dirty="0" err="1" smtClean="0"/>
              <a:t>y</a:t>
            </a:r>
            <a:r>
              <a:rPr lang="en-US" altLang="ko-KR" i="1" baseline="-25000" dirty="0" err="1" smtClean="0"/>
              <a:t>i</a:t>
            </a:r>
            <a:r>
              <a:rPr lang="ko-KR" altLang="en-US" dirty="0" smtClean="0"/>
              <a:t>를 모델로 사용</a:t>
            </a:r>
            <a:r>
              <a:rPr lang="en-US" altLang="ko-KR" dirty="0" smtClean="0"/>
              <a:t>: </a:t>
            </a:r>
            <a:r>
              <a:rPr lang="en-US" altLang="ko-KR" i="1" dirty="0" smtClean="0"/>
              <a:t>Y</a:t>
            </a:r>
            <a:r>
              <a:rPr lang="en-US" altLang="ko-KR" dirty="0" smtClean="0"/>
              <a:t>={</a:t>
            </a:r>
            <a:r>
              <a:rPr lang="en-US" altLang="ko-KR" b="1" dirty="0" smtClean="0"/>
              <a:t>y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y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, …, </a:t>
            </a:r>
            <a:r>
              <a:rPr lang="en-US" altLang="ko-KR" b="1" dirty="0" err="1" smtClean="0"/>
              <a:t>y</a:t>
            </a:r>
            <a:r>
              <a:rPr lang="en-US" altLang="ko-KR" i="1" baseline="-25000" dirty="0" err="1" smtClean="0"/>
              <a:t>n</a:t>
            </a:r>
            <a:r>
              <a:rPr lang="en-US" altLang="ko-KR" dirty="0" smtClean="0"/>
              <a:t>}</a:t>
            </a:r>
            <a:endParaRPr lang="en-US" altLang="ko-KR" dirty="0"/>
          </a:p>
          <a:p>
            <a:pPr lvl="1"/>
            <a:r>
              <a:rPr lang="ko-KR" altLang="en-US" dirty="0" smtClean="0"/>
              <a:t>테스트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 </a:t>
            </a:r>
            <a:r>
              <a:rPr lang="en-US" altLang="ko-KR" i="1" dirty="0" smtClean="0"/>
              <a:t>f</a:t>
            </a:r>
            <a:r>
              <a:rPr lang="ko-KR" altLang="en-US" dirty="0" smtClean="0"/>
              <a:t>가 입력되면</a:t>
            </a:r>
            <a:r>
              <a:rPr lang="en-US" altLang="ko-KR" dirty="0" smtClean="0"/>
              <a:t> PCA</a:t>
            </a:r>
            <a:r>
              <a:rPr lang="ko-KR" altLang="en-US" dirty="0" smtClean="0"/>
              <a:t>로 </a:t>
            </a:r>
            <a:r>
              <a:rPr lang="en-US" altLang="ko-KR" b="1" dirty="0" smtClean="0"/>
              <a:t>y</a:t>
            </a:r>
            <a:r>
              <a:rPr lang="ko-KR" altLang="en-US" dirty="0" smtClean="0"/>
              <a:t>를 구한 후</a:t>
            </a:r>
            <a:r>
              <a:rPr lang="en-US" altLang="ko-KR" dirty="0" smtClean="0"/>
              <a:t>, </a:t>
            </a:r>
            <a:r>
              <a:rPr lang="en-US" altLang="ko-KR" i="1" dirty="0" smtClean="0"/>
              <a:t>Y</a:t>
            </a:r>
            <a:r>
              <a:rPr lang="ko-KR" altLang="en-US" dirty="0" smtClean="0"/>
              <a:t>에서 가장 가까운 벡터를 찾아 그 부류로 </a:t>
            </a:r>
            <a:r>
              <a:rPr lang="ko-KR" altLang="en-US" dirty="0" smtClean="0"/>
              <a:t>분류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고유 얼굴 활용 시 주의 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얼굴을 찍은 각도와 얼굴 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 안에서의 얼굴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조명이 어느 정도 일정해야 함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영상마다 다르고 그 변화가 클수록 성능이 떨어짐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Turk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Pentrland</a:t>
            </a:r>
            <a:r>
              <a:rPr lang="ko-KR" altLang="en-US" dirty="0" smtClean="0"/>
              <a:t>의 연구 결과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조명에 변화를 준 경우 </a:t>
            </a:r>
            <a:r>
              <a:rPr lang="en-US" altLang="ko-KR" dirty="0" smtClean="0"/>
              <a:t>96%, </a:t>
            </a:r>
            <a:r>
              <a:rPr lang="ko-KR" altLang="en-US" dirty="0" smtClean="0"/>
              <a:t>각도에 변화를 준 경우 </a:t>
            </a:r>
            <a:r>
              <a:rPr lang="en-US" altLang="ko-KR" dirty="0" smtClean="0"/>
              <a:t>85%, </a:t>
            </a:r>
            <a:r>
              <a:rPr lang="ko-KR" altLang="en-US" dirty="0" smtClean="0"/>
              <a:t>크기에 변화를 준 경우 </a:t>
            </a:r>
            <a:r>
              <a:rPr lang="en-US" altLang="ko-KR" dirty="0" smtClean="0"/>
              <a:t>64%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정인식률을</a:t>
            </a:r>
            <a:r>
              <a:rPr lang="ko-KR" altLang="en-US" dirty="0" smtClean="0"/>
              <a:t> 얻음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2034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6.6 </a:t>
            </a:r>
            <a:r>
              <a:rPr lang="ko-KR" altLang="en-US" dirty="0" smtClean="0"/>
              <a:t>얼굴 인식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고유 얼굴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827405"/>
            <a:ext cx="6624737" cy="1760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27605"/>
            <a:ext cx="6549565" cy="425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646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6.2 </a:t>
            </a:r>
            <a:r>
              <a:rPr lang="ko-KR" altLang="en-US" dirty="0" err="1" smtClean="0"/>
              <a:t>관심점을</a:t>
            </a:r>
            <a:r>
              <a:rPr lang="ko-KR" altLang="en-US" dirty="0" smtClean="0"/>
              <a:t> 위한 기술자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관심점을</a:t>
            </a:r>
            <a:r>
              <a:rPr lang="ko-KR" altLang="en-US" dirty="0" smtClean="0"/>
              <a:t> 어떻게 기술할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들여다볼 </a:t>
            </a:r>
            <a:r>
              <a:rPr lang="ko-KR" altLang="en-US" dirty="0" smtClean="0">
                <a:solidFill>
                  <a:srgbClr val="0000FF"/>
                </a:solidFill>
              </a:rPr>
              <a:t>윈도우의 크기</a:t>
            </a:r>
            <a:r>
              <a:rPr lang="ko-KR" altLang="en-US" dirty="0" smtClean="0"/>
              <a:t>가 중요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스케일 정보 없는 </a:t>
            </a:r>
            <a:r>
              <a:rPr lang="ko-KR" altLang="en-US" dirty="0" err="1" smtClean="0"/>
              <a:t>관심점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해리스</a:t>
            </a:r>
            <a:r>
              <a:rPr lang="ko-KR" altLang="en-US" dirty="0" smtClean="0"/>
              <a:t> 코너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윈도우 크기를 결정하는데 쓸 정보가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스케일 불변성 불가능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스케일 정보 있는 </a:t>
            </a:r>
            <a:r>
              <a:rPr lang="ko-KR" altLang="en-US" dirty="0" err="1" smtClean="0"/>
              <a:t>관심점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SIFT, SURF)</a:t>
            </a:r>
          </a:p>
          <a:p>
            <a:pPr lvl="2"/>
            <a:r>
              <a:rPr lang="ko-KR" altLang="en-US" dirty="0" smtClean="0"/>
              <a:t>스케일</a:t>
            </a:r>
            <a:r>
              <a:rPr lang="en-US" altLang="ko-KR" dirty="0" smtClean="0"/>
              <a:t> </a:t>
            </a:r>
            <a:r>
              <a:rPr lang="el-GR" altLang="ko-KR" i="1" dirty="0" smtClean="0">
                <a:latin typeface="맑은 고딕"/>
                <a:ea typeface="맑은 고딕"/>
              </a:rPr>
              <a:t>σ</a:t>
            </a:r>
            <a:r>
              <a:rPr lang="ko-KR" altLang="en-US" dirty="0" smtClean="0">
                <a:latin typeface="맑은 고딕"/>
                <a:ea typeface="맑은 고딕"/>
              </a:rPr>
              <a:t>에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따라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윈도우 크기 결정 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2"/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스케일 불변성 달성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980728"/>
            <a:ext cx="3672408" cy="49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2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6.2.1 SIFT </a:t>
            </a:r>
            <a:r>
              <a:rPr lang="ko-KR" altLang="en-US" dirty="0" smtClean="0"/>
              <a:t>기술자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장에서 검출한 </a:t>
            </a:r>
            <a:r>
              <a:rPr lang="en-US" altLang="ko-KR" dirty="0" smtClean="0"/>
              <a:t>SIFT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키포인트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관심점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검출된 옥타브 </a:t>
            </a:r>
            <a:r>
              <a:rPr lang="en-US" altLang="ko-KR" i="1" dirty="0" smtClean="0"/>
              <a:t>o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옥타브 내의 스케일 </a:t>
            </a:r>
            <a:r>
              <a:rPr lang="el-GR" altLang="ko-KR" i="1" dirty="0" smtClean="0"/>
              <a:t>σ</a:t>
            </a:r>
            <a:r>
              <a:rPr lang="en-US" altLang="ko-KR" i="1" baseline="-25000" dirty="0" smtClean="0"/>
              <a:t>o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</a:t>
            </a:r>
            <a:r>
              <a:rPr lang="en-US" altLang="ko-KR" dirty="0" smtClean="0"/>
              <a:t> </a:t>
            </a:r>
            <a:r>
              <a:rPr lang="ko-KR" altLang="en-US" dirty="0" smtClean="0"/>
              <a:t>옥타브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영상에서 위치 </a:t>
            </a:r>
            <a:r>
              <a:rPr lang="en-US" altLang="ko-KR" dirty="0" smtClean="0"/>
              <a:t>(</a:t>
            </a:r>
            <a:r>
              <a:rPr lang="en-US" altLang="ko-KR" i="1" dirty="0" err="1" smtClean="0"/>
              <a:t>r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c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정보를 가짐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SIFT </a:t>
            </a:r>
            <a:r>
              <a:rPr lang="ko-KR" altLang="en-US" dirty="0" smtClean="0"/>
              <a:t>기술자의 </a:t>
            </a:r>
            <a:r>
              <a:rPr lang="ko-KR" altLang="en-US" dirty="0" smtClean="0">
                <a:solidFill>
                  <a:srgbClr val="0000FF"/>
                </a:solidFill>
              </a:rPr>
              <a:t>불변성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/>
              <a:t>스케일 불변 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윈도우를 옥타브 </a:t>
            </a:r>
            <a:r>
              <a:rPr lang="en-US" altLang="ko-KR" i="1" dirty="0"/>
              <a:t>o</a:t>
            </a:r>
            <a:r>
              <a:rPr lang="en-US" altLang="ko-KR" dirty="0"/>
              <a:t>, </a:t>
            </a:r>
            <a:r>
              <a:rPr lang="ko-KR" altLang="en-US" dirty="0" smtClean="0"/>
              <a:t>스케일 </a:t>
            </a:r>
            <a:r>
              <a:rPr lang="el-GR" altLang="ko-KR" i="1" dirty="0"/>
              <a:t>σ</a:t>
            </a:r>
            <a:r>
              <a:rPr lang="en-US" altLang="ko-KR" i="1" baseline="-25000" dirty="0" smtClean="0"/>
              <a:t>o</a:t>
            </a:r>
            <a:r>
              <a:rPr lang="ko-KR" altLang="en-US" dirty="0" smtClean="0"/>
              <a:t>인 영상의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위치 </a:t>
            </a:r>
            <a:r>
              <a:rPr lang="en-US" altLang="ko-KR" dirty="0"/>
              <a:t>(</a:t>
            </a:r>
            <a:r>
              <a:rPr lang="en-US" altLang="ko-KR" i="1" dirty="0" err="1"/>
              <a:t>r</a:t>
            </a:r>
            <a:r>
              <a:rPr lang="en-US" altLang="ko-KR" dirty="0" err="1"/>
              <a:t>,</a:t>
            </a:r>
            <a:r>
              <a:rPr lang="en-US" altLang="ko-KR" i="1" dirty="0" err="1"/>
              <a:t>c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씌움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회전 불변 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지배적인 방향 계산</a:t>
            </a:r>
            <a:r>
              <a:rPr lang="en-US" altLang="ko-KR" dirty="0" smtClean="0"/>
              <a:t>(</a:t>
            </a:r>
            <a:r>
              <a:rPr lang="ko-KR" altLang="en-US" dirty="0" smtClean="0"/>
              <a:t>윈도우 내의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방향 히스토그램을 구한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최대값을 갖는 방향 찾음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윈도우를 이 방향으로 씌움</a:t>
            </a:r>
            <a:endParaRPr lang="en-US" altLang="ko-KR" dirty="0" smtClean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광도 </a:t>
            </a:r>
            <a:r>
              <a:rPr lang="ko-KR" altLang="en-US" dirty="0" smtClean="0">
                <a:sym typeface="Wingdings" panose="05000000000000000000" pitchFamily="2" charset="2"/>
              </a:rPr>
              <a:t>불변 </a:t>
            </a:r>
            <a:r>
              <a:rPr lang="ko-KR" altLang="en-US" dirty="0">
                <a:sym typeface="Wingdings" panose="05000000000000000000" pitchFamily="2" charset="2"/>
              </a:rPr>
              <a:t>달성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/>
              <a:t>특징 벡터 </a:t>
            </a:r>
            <a:r>
              <a:rPr lang="en-US" altLang="ko-KR" b="1" dirty="0" smtClean="0"/>
              <a:t>x</a:t>
            </a:r>
            <a:r>
              <a:rPr lang="ko-KR" altLang="en-US" dirty="0"/>
              <a:t>를 </a:t>
            </a:r>
            <a:r>
              <a:rPr lang="en-US" altLang="ko-KR" dirty="0"/>
              <a:t>||</a:t>
            </a:r>
            <a:r>
              <a:rPr lang="en-US" altLang="ko-KR" b="1" dirty="0"/>
              <a:t>x</a:t>
            </a:r>
            <a:r>
              <a:rPr lang="en-US" altLang="ko-KR" dirty="0"/>
              <a:t>||</a:t>
            </a:r>
            <a:r>
              <a:rPr lang="ko-KR" altLang="en-US" dirty="0"/>
              <a:t>로 나누어 </a:t>
            </a:r>
            <a:r>
              <a:rPr lang="ko-KR" altLang="en-US" dirty="0" smtClean="0"/>
              <a:t>정규화함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8300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6.2.1 SIFT </a:t>
            </a:r>
            <a:r>
              <a:rPr lang="ko-KR" altLang="en-US" dirty="0" smtClean="0"/>
              <a:t>기술자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SIFT</a:t>
            </a:r>
            <a:r>
              <a:rPr lang="ko-KR" altLang="en-US" dirty="0" smtClean="0"/>
              <a:t> 기술자 추출 알고리즘 </a:t>
            </a:r>
            <a:r>
              <a:rPr lang="en-US" altLang="ko-KR" dirty="0" smtClean="0"/>
              <a:t>[Lowe2004]</a:t>
            </a:r>
          </a:p>
          <a:p>
            <a:pPr lvl="1"/>
            <a:r>
              <a:rPr lang="ko-KR" altLang="en-US" dirty="0" smtClean="0"/>
              <a:t>윈도우를 </a:t>
            </a:r>
            <a:r>
              <a:rPr lang="en-US" altLang="ko-KR" dirty="0" smtClean="0"/>
              <a:t>4*4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16</a:t>
            </a:r>
            <a:r>
              <a:rPr lang="ko-KR" altLang="en-US" dirty="0" smtClean="0"/>
              <a:t>개의 블록으로 분할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블록은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방향 히스토그램 구함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그레이디언트</a:t>
            </a:r>
            <a:r>
              <a:rPr lang="ko-KR" altLang="en-US" dirty="0" smtClean="0"/>
              <a:t> 방향은 </a:t>
            </a:r>
            <a:r>
              <a:rPr lang="en-US" altLang="ko-KR" dirty="0" smtClean="0"/>
              <a:t>8</a:t>
            </a:r>
            <a:r>
              <a:rPr lang="ko-KR" altLang="en-US" dirty="0" smtClean="0"/>
              <a:t>개로 양자화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4*4*8=128</a:t>
            </a:r>
            <a:r>
              <a:rPr lang="ko-KR" altLang="en-US" dirty="0" smtClean="0">
                <a:sym typeface="Wingdings" panose="05000000000000000000" pitchFamily="2" charset="2"/>
              </a:rPr>
              <a:t>차원 특징 벡터 </a:t>
            </a:r>
            <a:r>
              <a:rPr lang="en-US" altLang="ko-KR" b="1" dirty="0" smtClean="0">
                <a:sym typeface="Wingdings" panose="05000000000000000000" pitchFamily="2" charset="2"/>
              </a:rPr>
              <a:t>x</a:t>
            </a:r>
          </a:p>
          <a:p>
            <a:pPr lvl="1"/>
            <a:r>
              <a:rPr lang="ko-KR" altLang="en-US" dirty="0" err="1" smtClean="0"/>
              <a:t>화소</a:t>
            </a:r>
            <a:r>
              <a:rPr lang="ko-KR" altLang="en-US" dirty="0" smtClean="0"/>
              <a:t> 값은 </a:t>
            </a:r>
            <a:r>
              <a:rPr lang="ko-KR" altLang="en-US" dirty="0"/>
              <a:t>보간으로 구함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b="1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024400"/>
            <a:ext cx="2448272" cy="262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73515"/>
            <a:ext cx="7147173" cy="254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410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6.2.2 SIFT</a:t>
            </a:r>
            <a:r>
              <a:rPr lang="ko-KR" altLang="en-US" dirty="0" smtClean="0"/>
              <a:t>의 변형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PCA-SIFT [Ke2004]</a:t>
            </a:r>
          </a:p>
          <a:p>
            <a:pPr lvl="1"/>
            <a:r>
              <a:rPr lang="ko-KR" altLang="en-US" dirty="0" err="1" smtClean="0"/>
              <a:t>키포인트에</a:t>
            </a:r>
            <a:r>
              <a:rPr lang="en-US" altLang="ko-KR" dirty="0" smtClean="0"/>
              <a:t> 39*39 </a:t>
            </a:r>
            <a:r>
              <a:rPr lang="ko-KR" altLang="en-US" dirty="0" smtClean="0"/>
              <a:t>윈도우 씌우고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도함수</a:t>
            </a:r>
            <a:r>
              <a:rPr lang="en-US" altLang="ko-KR" dirty="0" smtClean="0"/>
              <a:t> </a:t>
            </a:r>
            <a:r>
              <a:rPr lang="en-US" altLang="ko-KR" i="1" dirty="0" err="1" smtClean="0"/>
              <a:t>d</a:t>
            </a:r>
            <a:r>
              <a:rPr lang="en-US" altLang="ko-KR" i="1" baseline="-25000" dirty="0" err="1" smtClean="0"/>
              <a:t>y</a:t>
            </a:r>
            <a:r>
              <a:rPr lang="ko-KR" altLang="en-US" dirty="0" smtClean="0"/>
              <a:t>와 </a:t>
            </a:r>
            <a:r>
              <a:rPr lang="en-US" altLang="ko-KR" i="1" dirty="0" smtClean="0"/>
              <a:t>d</a:t>
            </a:r>
            <a:r>
              <a:rPr lang="en-US" altLang="ko-KR" i="1" baseline="-25000" dirty="0" smtClean="0"/>
              <a:t>x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39*39*2</a:t>
            </a:r>
            <a:r>
              <a:rPr lang="ko-KR" altLang="en-US" dirty="0" smtClean="0"/>
              <a:t>차원의 벡터를 </a:t>
            </a:r>
            <a:r>
              <a:rPr lang="en-US" altLang="ko-KR" dirty="0" smtClean="0"/>
              <a:t>PCA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차원으로 축소</a:t>
            </a:r>
            <a:endParaRPr lang="en-US" altLang="ko-KR" dirty="0" smtClean="0"/>
          </a:p>
          <a:p>
            <a:r>
              <a:rPr lang="en-US" altLang="ko-KR" dirty="0" smtClean="0"/>
              <a:t>GLOH</a:t>
            </a:r>
            <a:r>
              <a:rPr lang="ko-KR" altLang="en-US" dirty="0" smtClean="0"/>
              <a:t> </a:t>
            </a:r>
            <a:r>
              <a:rPr lang="en-US" altLang="ko-KR" dirty="0" smtClean="0"/>
              <a:t>[Mikolajczyk2005a]</a:t>
            </a:r>
          </a:p>
          <a:p>
            <a:pPr lvl="1"/>
            <a:r>
              <a:rPr lang="ko-KR" altLang="en-US" dirty="0" smtClean="0"/>
              <a:t>원형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윈도우로</a:t>
            </a:r>
            <a:r>
              <a:rPr lang="en-US" altLang="ko-KR" dirty="0" smtClean="0"/>
              <a:t> 17*16</a:t>
            </a:r>
            <a:r>
              <a:rPr lang="ko-KR" altLang="en-US" dirty="0" smtClean="0"/>
              <a:t>차원의 벡터를 추출하고</a:t>
            </a:r>
            <a:r>
              <a:rPr lang="en-US" altLang="ko-KR" dirty="0" smtClean="0"/>
              <a:t>, PCA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128</a:t>
            </a:r>
            <a:r>
              <a:rPr lang="ko-KR" altLang="en-US" dirty="0" smtClean="0"/>
              <a:t>차원으로 축소</a:t>
            </a:r>
            <a:endParaRPr lang="en-US" altLang="ko-KR" dirty="0" smtClean="0"/>
          </a:p>
          <a:p>
            <a:r>
              <a:rPr lang="ko-KR" altLang="en-US" dirty="0" smtClean="0"/>
              <a:t>모양 </a:t>
            </a:r>
            <a:r>
              <a:rPr lang="ko-KR" altLang="en-US" dirty="0" err="1" smtClean="0"/>
              <a:t>콘텍스트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[Mikolajczyk2005a]</a:t>
            </a:r>
          </a:p>
          <a:p>
            <a:pPr lvl="1"/>
            <a:r>
              <a:rPr lang="ko-KR" altLang="en-US" dirty="0" smtClean="0"/>
              <a:t>원형</a:t>
            </a:r>
            <a:r>
              <a:rPr lang="en-US" altLang="ko-KR" dirty="0" smtClean="0"/>
              <a:t> </a:t>
            </a:r>
            <a:r>
              <a:rPr lang="ko-KR" altLang="en-US" dirty="0" smtClean="0"/>
              <a:t>윈도우로 </a:t>
            </a:r>
            <a:r>
              <a:rPr lang="en-US" altLang="ko-KR" dirty="0" smtClean="0"/>
              <a:t>36</a:t>
            </a:r>
            <a:r>
              <a:rPr lang="ko-KR" altLang="en-US" dirty="0" smtClean="0"/>
              <a:t>차원 특징 벡터 추출 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33" y="3861048"/>
            <a:ext cx="445691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39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6.2.3 </a:t>
            </a:r>
            <a:r>
              <a:rPr lang="ko-KR" altLang="en-US" dirty="0" smtClean="0"/>
              <a:t>이진 기술자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빠른 </a:t>
            </a:r>
            <a:r>
              <a:rPr lang="ko-KR" altLang="en-US" dirty="0" err="1" smtClean="0"/>
              <a:t>매칭을</a:t>
            </a:r>
            <a:r>
              <a:rPr lang="ko-KR" altLang="en-US" dirty="0" smtClean="0"/>
              <a:t> 위해 특징 벡터를 </a:t>
            </a:r>
            <a:r>
              <a:rPr lang="ko-KR" altLang="en-US" dirty="0" err="1" smtClean="0"/>
              <a:t>이진열로</a:t>
            </a:r>
            <a:r>
              <a:rPr lang="ko-KR" altLang="en-US" dirty="0" smtClean="0"/>
              <a:t>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비교 쌍의 대소 관계에 따라 </a:t>
            </a:r>
            <a:r>
              <a:rPr lang="en-US" altLang="ko-KR" dirty="0" smtClean="0"/>
              <a:t>0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1</a:t>
            </a:r>
          </a:p>
          <a:p>
            <a:pPr lvl="1"/>
            <a:r>
              <a:rPr lang="ko-KR" altLang="en-US" dirty="0" smtClean="0"/>
              <a:t>비교 쌍을 구성하는 방식에 따라 여러 변형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매칭은</a:t>
            </a:r>
            <a:r>
              <a:rPr lang="en-US" altLang="ko-KR" dirty="0" smtClean="0"/>
              <a:t> </a:t>
            </a:r>
            <a:r>
              <a:rPr lang="ko-KR" altLang="en-US" dirty="0" err="1" smtClean="0">
                <a:solidFill>
                  <a:srgbClr val="0000FF"/>
                </a:solidFill>
              </a:rPr>
              <a:t>해밍</a:t>
            </a:r>
            <a:r>
              <a:rPr lang="ko-KR" altLang="en-US" dirty="0" smtClean="0">
                <a:solidFill>
                  <a:srgbClr val="0000FF"/>
                </a:solidFill>
              </a:rPr>
              <a:t> 거리</a:t>
            </a:r>
            <a:r>
              <a:rPr lang="ko-KR" altLang="en-US" dirty="0" smtClean="0"/>
              <a:t>를 이용하여 빠르게 수행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3528392" cy="24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180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1917</TotalTime>
  <Words>1311</Words>
  <Application>Microsoft Office PowerPoint</Application>
  <PresentationFormat>화면 슬라이드 쇼(4:3)</PresentationFormat>
  <Paragraphs>576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굴림</vt:lpstr>
      <vt:lpstr>Arial</vt:lpstr>
      <vt:lpstr>맑은 고딕</vt:lpstr>
      <vt:lpstr>Wingdings</vt:lpstr>
      <vt:lpstr>HY견고딕</vt:lpstr>
      <vt:lpstr>나눔손글씨 펜</vt:lpstr>
      <vt:lpstr>Tahoma</vt:lpstr>
      <vt:lpstr>나눔손글씨 펜 OTF</vt:lpstr>
      <vt:lpstr>1_Office 테마</vt:lpstr>
      <vt:lpstr>6장. 특징 기술</vt:lpstr>
      <vt:lpstr>PREVIEW</vt:lpstr>
      <vt:lpstr>PowerPoint 프레젠테이션</vt:lpstr>
      <vt:lpstr>6.1 특징 기술자의 조건 </vt:lpstr>
      <vt:lpstr>6.2 관심점을 위한 기술자 </vt:lpstr>
      <vt:lpstr>6.2.1 SIFT 기술자 </vt:lpstr>
      <vt:lpstr>6.2.1 SIFT 기술자 </vt:lpstr>
      <vt:lpstr>6.2.2 SIFT의 변형 </vt:lpstr>
      <vt:lpstr>6.2.3 이진 기술자 </vt:lpstr>
      <vt:lpstr>6.2.3 이진 기술자 </vt:lpstr>
      <vt:lpstr>6.3 영역 기술자 </vt:lpstr>
      <vt:lpstr>6.3.1 모멘트 </vt:lpstr>
      <vt:lpstr>6.3.1 모멘트 </vt:lpstr>
      <vt:lpstr>6.3.1 모멘트 </vt:lpstr>
      <vt:lpstr>6.3.2 모양 </vt:lpstr>
      <vt:lpstr>6.3.2 모양 </vt:lpstr>
      <vt:lpstr>6.3.2 모양 </vt:lpstr>
      <vt:lpstr>6.3.2 모양 </vt:lpstr>
      <vt:lpstr>6.3.3 푸리에 기술자 </vt:lpstr>
      <vt:lpstr>6.3.3 푸리에 기술자 </vt:lpstr>
      <vt:lpstr>6.3.3 푸리에 기술자 </vt:lpstr>
      <vt:lpstr>6.4 텍스처 </vt:lpstr>
      <vt:lpstr>6.4.1 전역 기술자 </vt:lpstr>
      <vt:lpstr>6.4.1 전역 기술자 </vt:lpstr>
      <vt:lpstr>6.4.2 지역 관계 기술자 </vt:lpstr>
      <vt:lpstr>6.4.2 지역 관계 기술자 </vt:lpstr>
      <vt:lpstr>6.4.2 지역 관계 기술자 </vt:lpstr>
      <vt:lpstr>6.4.2 지역 관계 기술자 </vt:lpstr>
      <vt:lpstr>6.4.2 지역 관계 기술자 </vt:lpstr>
      <vt:lpstr>6.5 주성분 분석 </vt:lpstr>
      <vt:lpstr>6.5.1 원리</vt:lpstr>
      <vt:lpstr>6.5.1 원리</vt:lpstr>
      <vt:lpstr>6.5.1 원리</vt:lpstr>
      <vt:lpstr>6.5.1 원리</vt:lpstr>
      <vt:lpstr>6.5.2 알고리즘</vt:lpstr>
      <vt:lpstr>6.5.2 알고리즘</vt:lpstr>
      <vt:lpstr>6.5.2 알고리즘</vt:lpstr>
      <vt:lpstr>6.5.2 알고리즘</vt:lpstr>
      <vt:lpstr>6.5.2 알고리즘</vt:lpstr>
      <vt:lpstr>6.6 얼굴 인식: 고유 얼굴 </vt:lpstr>
      <vt:lpstr>6.6 얼굴 인식: 고유 얼굴 </vt:lpstr>
      <vt:lpstr>6.6 얼굴 인식: 고유 얼굴 </vt:lpstr>
      <vt:lpstr>6.6 얼굴 인식: 고유 얼굴 </vt:lpstr>
      <vt:lpstr>6.6 얼굴 인식: 고유 얼굴 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김이화</cp:lastModifiedBy>
  <cp:revision>192</cp:revision>
  <dcterms:created xsi:type="dcterms:W3CDTF">2006-10-05T04:04:58Z</dcterms:created>
  <dcterms:modified xsi:type="dcterms:W3CDTF">2014-10-02T00:29:27Z</dcterms:modified>
</cp:coreProperties>
</file>